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77" r:id="rId14"/>
    <p:sldId id="273" r:id="rId15"/>
    <p:sldId id="274" r:id="rId16"/>
    <p:sldId id="275" r:id="rId17"/>
    <p:sldId id="267" r:id="rId18"/>
    <p:sldId id="278" r:id="rId19"/>
    <p:sldId id="268" r:id="rId20"/>
    <p:sldId id="269"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41075DD-02C7-4BF2-94E0-457C6B864DF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30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B2993-16DE-44E1-8206-ACDBB2A2A5D9}"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075DD-02C7-4BF2-94E0-457C6B864DF0}" type="slidenum">
              <a:rPr lang="en-US" smtClean="0"/>
              <a:t>‹#›</a:t>
            </a:fld>
            <a:endParaRPr lang="en-US"/>
          </a:p>
        </p:txBody>
      </p:sp>
    </p:spTree>
    <p:extLst>
      <p:ext uri="{BB962C8B-B14F-4D97-AF65-F5344CB8AC3E}">
        <p14:creationId xmlns:p14="http://schemas.microsoft.com/office/powerpoint/2010/main" val="186227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75DD-02C7-4BF2-94E0-457C6B864DF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58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75DD-02C7-4BF2-94E0-457C6B864DF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75DD-02C7-4BF2-94E0-457C6B864DF0}" type="slidenum">
              <a:rPr lang="en-US" smtClean="0"/>
              <a:t>‹#›</a:t>
            </a:fld>
            <a:endParaRPr lang="en-US"/>
          </a:p>
        </p:txBody>
      </p:sp>
    </p:spTree>
    <p:extLst>
      <p:ext uri="{BB962C8B-B14F-4D97-AF65-F5344CB8AC3E}">
        <p14:creationId xmlns:p14="http://schemas.microsoft.com/office/powerpoint/2010/main" val="196911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75DD-02C7-4BF2-94E0-457C6B864DF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78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75DD-02C7-4BF2-94E0-457C6B864DF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00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75DD-02C7-4BF2-94E0-457C6B864DF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25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75DD-02C7-4BF2-94E0-457C6B864DF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78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75DD-02C7-4BF2-94E0-457C6B864DF0}" type="slidenum">
              <a:rPr lang="en-US" smtClean="0"/>
              <a:t>‹#›</a:t>
            </a:fld>
            <a:endParaRPr lang="en-US"/>
          </a:p>
        </p:txBody>
      </p:sp>
    </p:spTree>
    <p:extLst>
      <p:ext uri="{BB962C8B-B14F-4D97-AF65-F5344CB8AC3E}">
        <p14:creationId xmlns:p14="http://schemas.microsoft.com/office/powerpoint/2010/main" val="146540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B2993-16DE-44E1-8206-ACDBB2A2A5D9}"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075DD-02C7-4BF2-94E0-457C6B864DF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32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8B2993-16DE-44E1-8206-ACDBB2A2A5D9}"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075DD-02C7-4BF2-94E0-457C6B864DF0}" type="slidenum">
              <a:rPr lang="en-US" smtClean="0"/>
              <a:t>‹#›</a:t>
            </a:fld>
            <a:endParaRPr lang="en-US"/>
          </a:p>
        </p:txBody>
      </p:sp>
    </p:spTree>
    <p:extLst>
      <p:ext uri="{BB962C8B-B14F-4D97-AF65-F5344CB8AC3E}">
        <p14:creationId xmlns:p14="http://schemas.microsoft.com/office/powerpoint/2010/main" val="333045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8B2993-16DE-44E1-8206-ACDBB2A2A5D9}"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075DD-02C7-4BF2-94E0-457C6B864DF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09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8B2993-16DE-44E1-8206-ACDBB2A2A5D9}"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075DD-02C7-4BF2-94E0-457C6B864DF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62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B2993-16DE-44E1-8206-ACDBB2A2A5D9}"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075DD-02C7-4BF2-94E0-457C6B864DF0}" type="slidenum">
              <a:rPr lang="en-US" smtClean="0"/>
              <a:t>‹#›</a:t>
            </a:fld>
            <a:endParaRPr lang="en-US"/>
          </a:p>
        </p:txBody>
      </p:sp>
    </p:spTree>
    <p:extLst>
      <p:ext uri="{BB962C8B-B14F-4D97-AF65-F5344CB8AC3E}">
        <p14:creationId xmlns:p14="http://schemas.microsoft.com/office/powerpoint/2010/main" val="410951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B2993-16DE-44E1-8206-ACDBB2A2A5D9}"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075DD-02C7-4BF2-94E0-457C6B864DF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7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B2993-16DE-44E1-8206-ACDBB2A2A5D9}"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075DD-02C7-4BF2-94E0-457C6B864DF0}" type="slidenum">
              <a:rPr lang="en-US" smtClean="0"/>
              <a:t>‹#›</a:t>
            </a:fld>
            <a:endParaRPr lang="en-US"/>
          </a:p>
        </p:txBody>
      </p:sp>
    </p:spTree>
    <p:extLst>
      <p:ext uri="{BB962C8B-B14F-4D97-AF65-F5344CB8AC3E}">
        <p14:creationId xmlns:p14="http://schemas.microsoft.com/office/powerpoint/2010/main" val="5444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8B2993-16DE-44E1-8206-ACDBB2A2A5D9}" type="datetimeFigureOut">
              <a:rPr lang="en-US" smtClean="0"/>
              <a:t>10/27/2021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1075DD-02C7-4BF2-94E0-457C6B864DF0}" type="slidenum">
              <a:rPr lang="en-US" smtClean="0"/>
              <a:t>‹#›</a:t>
            </a:fld>
            <a:endParaRPr lang="en-US"/>
          </a:p>
        </p:txBody>
      </p:sp>
    </p:spTree>
    <p:extLst>
      <p:ext uri="{BB962C8B-B14F-4D97-AF65-F5344CB8AC3E}">
        <p14:creationId xmlns:p14="http://schemas.microsoft.com/office/powerpoint/2010/main" val="48109764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9101" y="1006443"/>
            <a:ext cx="9908147" cy="2387600"/>
          </a:xfrm>
        </p:spPr>
        <p:txBody>
          <a:bodyPr/>
          <a:lstStyle/>
          <a:p>
            <a:br>
              <a:rPr lang="en-GB" sz="3600" b="1" dirty="0">
                <a:latin typeface="+mn-lt"/>
              </a:rPr>
            </a:br>
            <a:br>
              <a:rPr lang="en-GB" sz="3600" b="1" dirty="0">
                <a:latin typeface="+mn-lt"/>
              </a:rPr>
            </a:br>
            <a:r>
              <a:rPr lang="en-GB" sz="3600" b="1" dirty="0"/>
              <a:t>NATIONAL DIGITAL PROPERTY ADDRESSING SYSTEM</a:t>
            </a:r>
            <a:br>
              <a:rPr lang="en-US" sz="3600" b="1" dirty="0"/>
            </a:br>
            <a:endParaRPr lang="en-US" sz="3600" b="1" dirty="0">
              <a:latin typeface="+mn-lt"/>
            </a:endParaRPr>
          </a:p>
        </p:txBody>
      </p:sp>
      <p:sp>
        <p:nvSpPr>
          <p:cNvPr id="5" name="Subtitle 4"/>
          <p:cNvSpPr>
            <a:spLocks noGrp="1"/>
          </p:cNvSpPr>
          <p:nvPr>
            <p:ph type="subTitle" idx="1"/>
          </p:nvPr>
        </p:nvSpPr>
        <p:spPr>
          <a:xfrm>
            <a:off x="2163651" y="3627791"/>
            <a:ext cx="7884589" cy="1655762"/>
          </a:xfrm>
        </p:spPr>
        <p:txBody>
          <a:bodyPr>
            <a:normAutofit fontScale="77500" lnSpcReduction="20000"/>
          </a:bodyPr>
          <a:lstStyle/>
          <a:p>
            <a:r>
              <a:rPr lang="en-US" sz="3200" b="1" dirty="0"/>
              <a:t>PRESENTED BY DR. MUTAKA ALOLO</a:t>
            </a:r>
          </a:p>
          <a:p>
            <a:pPr algn="ctr"/>
            <a:r>
              <a:rPr lang="en-US" sz="3200" b="1" dirty="0"/>
              <a:t>DIRECTOR OF SPECIAL POJECTS AND INVESTOR RELATIONS </a:t>
            </a:r>
          </a:p>
          <a:p>
            <a:pPr algn="ctr"/>
            <a:r>
              <a:rPr lang="en-US" sz="3200" b="1" dirty="0"/>
              <a:t>OFFICE OF THE VICE PRESIDENT</a:t>
            </a:r>
          </a:p>
        </p:txBody>
      </p:sp>
    </p:spTree>
    <p:extLst>
      <p:ext uri="{BB962C8B-B14F-4D97-AF65-F5344CB8AC3E}">
        <p14:creationId xmlns:p14="http://schemas.microsoft.com/office/powerpoint/2010/main" val="223467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Sample Address Plate</a:t>
            </a:r>
            <a:endParaRPr lang="en-US" b="1" dirty="0"/>
          </a:p>
        </p:txBody>
      </p:sp>
      <p:pic>
        <p:nvPicPr>
          <p:cNvPr id="4" name="Content Placeholder 3" descr="C:\Users\lizzy\Downloads\WhatsApp Image 2020-10-13 at 16.43.31.jpe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400" y="2838450"/>
            <a:ext cx="9601200" cy="2755900"/>
          </a:xfrm>
          <a:prstGeom prst="rect">
            <a:avLst/>
          </a:prstGeom>
          <a:noFill/>
          <a:ln>
            <a:noFill/>
          </a:ln>
        </p:spPr>
      </p:pic>
    </p:spTree>
    <p:extLst>
      <p:ext uri="{BB962C8B-B14F-4D97-AF65-F5344CB8AC3E}">
        <p14:creationId xmlns:p14="http://schemas.microsoft.com/office/powerpoint/2010/main" val="314833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729106"/>
            <a:ext cx="9601196" cy="1303867"/>
          </a:xfrm>
        </p:spPr>
        <p:txBody>
          <a:bodyPr>
            <a:normAutofit fontScale="90000"/>
          </a:bodyPr>
          <a:lstStyle/>
          <a:p>
            <a:pPr algn="ctr"/>
            <a:r>
              <a:rPr lang="en-GB" b="1" dirty="0"/>
              <a:t>Installation Phase</a:t>
            </a:r>
            <a:br>
              <a:rPr lang="en-US" dirty="0"/>
            </a:br>
            <a:endParaRPr lang="en-US" dirty="0"/>
          </a:p>
        </p:txBody>
      </p:sp>
      <p:sp>
        <p:nvSpPr>
          <p:cNvPr id="3" name="Content Placeholder 2"/>
          <p:cNvSpPr>
            <a:spLocks noGrp="1"/>
          </p:cNvSpPr>
          <p:nvPr>
            <p:ph idx="1"/>
          </p:nvPr>
        </p:nvSpPr>
        <p:spPr/>
        <p:txBody>
          <a:bodyPr/>
          <a:lstStyle/>
          <a:p>
            <a:r>
              <a:rPr lang="en-GB" dirty="0"/>
              <a:t>Address plates are being installed on properties across all districts. This is being done under the supervision of district physical planners. They work with young men and women who serve as address plate installers.  </a:t>
            </a:r>
          </a:p>
          <a:p>
            <a:r>
              <a:rPr lang="en-GB" dirty="0"/>
              <a:t>A navigation application has been built to help locate all addresses for installation.</a:t>
            </a:r>
          </a:p>
          <a:p>
            <a:r>
              <a:rPr lang="en-GB" dirty="0"/>
              <a:t>Few challenges identified during the installation phase and are being resolved as the project goes on</a:t>
            </a:r>
            <a:endParaRPr lang="en-US" dirty="0"/>
          </a:p>
        </p:txBody>
      </p:sp>
    </p:spTree>
    <p:extLst>
      <p:ext uri="{BB962C8B-B14F-4D97-AF65-F5344CB8AC3E}">
        <p14:creationId xmlns:p14="http://schemas.microsoft.com/office/powerpoint/2010/main" val="369693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BDB7-3A97-473C-81C8-B568AAF3482B}"/>
              </a:ext>
            </a:extLst>
          </p:cNvPr>
          <p:cNvSpPr>
            <a:spLocks noGrp="1"/>
          </p:cNvSpPr>
          <p:nvPr>
            <p:ph type="title"/>
          </p:nvPr>
        </p:nvSpPr>
        <p:spPr/>
        <p:txBody>
          <a:bodyPr/>
          <a:lstStyle/>
          <a:p>
            <a:r>
              <a:rPr lang="en-US" b="1" dirty="0"/>
              <a:t>Challenges</a:t>
            </a:r>
            <a:endParaRPr lang="en-GH" b="1" dirty="0"/>
          </a:p>
        </p:txBody>
      </p:sp>
      <p:sp>
        <p:nvSpPr>
          <p:cNvPr id="3" name="Content Placeholder 2">
            <a:extLst>
              <a:ext uri="{FF2B5EF4-FFF2-40B4-BE49-F238E27FC236}">
                <a16:creationId xmlns:a16="http://schemas.microsoft.com/office/drawing/2014/main" id="{3C820E32-7FB7-4D00-A203-57EAF384FCD5}"/>
              </a:ext>
            </a:extLst>
          </p:cNvPr>
          <p:cNvSpPr>
            <a:spLocks noGrp="1"/>
          </p:cNvSpPr>
          <p:nvPr>
            <p:ph idx="1"/>
          </p:nvPr>
        </p:nvSpPr>
        <p:spPr/>
        <p:txBody>
          <a:bodyPr/>
          <a:lstStyle/>
          <a:p>
            <a:r>
              <a:rPr lang="en-US" dirty="0"/>
              <a:t>Cooperation from district physical planners </a:t>
            </a:r>
          </a:p>
          <a:p>
            <a:r>
              <a:rPr lang="en-US" dirty="0"/>
              <a:t>Wrong street names </a:t>
            </a:r>
          </a:p>
          <a:p>
            <a:r>
              <a:rPr lang="en-US" dirty="0"/>
              <a:t>Problem with some installers </a:t>
            </a:r>
            <a:endParaRPr lang="en-GH" dirty="0"/>
          </a:p>
        </p:txBody>
      </p:sp>
    </p:spTree>
    <p:extLst>
      <p:ext uri="{BB962C8B-B14F-4D97-AF65-F5344CB8AC3E}">
        <p14:creationId xmlns:p14="http://schemas.microsoft.com/office/powerpoint/2010/main" val="144090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76A0C-8772-4295-B495-02951E6F0A79}"/>
              </a:ext>
            </a:extLst>
          </p:cNvPr>
          <p:cNvSpPr>
            <a:spLocks noGrp="1"/>
          </p:cNvSpPr>
          <p:nvPr>
            <p:ph type="title"/>
          </p:nvPr>
        </p:nvSpPr>
        <p:spPr/>
        <p:txBody>
          <a:bodyPr/>
          <a:lstStyle/>
          <a:p>
            <a:r>
              <a:rPr lang="en-GB" b="1" dirty="0"/>
              <a:t>Expectations from MMDAs</a:t>
            </a:r>
          </a:p>
        </p:txBody>
      </p:sp>
      <p:sp>
        <p:nvSpPr>
          <p:cNvPr id="3" name="Content Placeholder 2">
            <a:extLst>
              <a:ext uri="{FF2B5EF4-FFF2-40B4-BE49-F238E27FC236}">
                <a16:creationId xmlns:a16="http://schemas.microsoft.com/office/drawing/2014/main" id="{7A3E4182-5D16-4811-94CB-28FBB1713DF0}"/>
              </a:ext>
            </a:extLst>
          </p:cNvPr>
          <p:cNvSpPr>
            <a:spLocks noGrp="1"/>
          </p:cNvSpPr>
          <p:nvPr>
            <p:ph idx="1"/>
          </p:nvPr>
        </p:nvSpPr>
        <p:spPr/>
        <p:txBody>
          <a:bodyPr/>
          <a:lstStyle/>
          <a:p>
            <a:r>
              <a:rPr lang="en-GB" dirty="0"/>
              <a:t>Assist the installers where they run into issues with names</a:t>
            </a:r>
          </a:p>
          <a:p>
            <a:r>
              <a:rPr lang="en-GB" dirty="0"/>
              <a:t>Assist in identifying the right names</a:t>
            </a:r>
          </a:p>
          <a:p>
            <a:r>
              <a:rPr lang="en-GB" dirty="0"/>
              <a:t>Supply up-to-date shape files of the district</a:t>
            </a:r>
          </a:p>
          <a:p>
            <a:r>
              <a:rPr lang="en-GB" dirty="0"/>
              <a:t>Own the project as LUSPA is taking charge and assisting to fix the names (especially district planners)</a:t>
            </a:r>
          </a:p>
        </p:txBody>
      </p:sp>
    </p:spTree>
    <p:extLst>
      <p:ext uri="{BB962C8B-B14F-4D97-AF65-F5344CB8AC3E}">
        <p14:creationId xmlns:p14="http://schemas.microsoft.com/office/powerpoint/2010/main" val="293300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Vice President inspects the installation</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9857" y="2557463"/>
            <a:ext cx="5494549" cy="3663033"/>
          </a:xfrm>
        </p:spPr>
      </p:pic>
    </p:spTree>
    <p:extLst>
      <p:ext uri="{BB962C8B-B14F-4D97-AF65-F5344CB8AC3E}">
        <p14:creationId xmlns:p14="http://schemas.microsoft.com/office/powerpoint/2010/main" val="1065385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88196"/>
            <a:ext cx="9601196" cy="1303867"/>
          </a:xfrm>
        </p:spPr>
        <p:txBody>
          <a:bodyPr/>
          <a:lstStyle/>
          <a:p>
            <a:pPr algn="ctr"/>
            <a:r>
              <a:rPr lang="en-GB" b="1" dirty="0"/>
              <a:t>Vice President inspects the installation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4629" y="2429099"/>
            <a:ext cx="5725732" cy="3817155"/>
          </a:xfrm>
        </p:spPr>
      </p:pic>
    </p:spTree>
    <p:extLst>
      <p:ext uri="{BB962C8B-B14F-4D97-AF65-F5344CB8AC3E}">
        <p14:creationId xmlns:p14="http://schemas.microsoft.com/office/powerpoint/2010/main" val="2837683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88196"/>
            <a:ext cx="9601196" cy="1303867"/>
          </a:xfrm>
        </p:spPr>
        <p:txBody>
          <a:bodyPr/>
          <a:lstStyle/>
          <a:p>
            <a:pPr algn="ctr"/>
            <a:r>
              <a:rPr lang="en-GB" b="1" dirty="0"/>
              <a:t>Vice President inspects the installation</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0539" y="2416220"/>
            <a:ext cx="5725731" cy="3817155"/>
          </a:xfrm>
        </p:spPr>
      </p:pic>
    </p:spTree>
    <p:extLst>
      <p:ext uri="{BB962C8B-B14F-4D97-AF65-F5344CB8AC3E}">
        <p14:creationId xmlns:p14="http://schemas.microsoft.com/office/powerpoint/2010/main" val="264883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Some Images from the Installation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025" y="2557463"/>
            <a:ext cx="7089949" cy="3317875"/>
          </a:xfrm>
        </p:spPr>
      </p:pic>
    </p:spTree>
    <p:extLst>
      <p:ext uri="{BB962C8B-B14F-4D97-AF65-F5344CB8AC3E}">
        <p14:creationId xmlns:p14="http://schemas.microsoft.com/office/powerpoint/2010/main" val="354841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8C83B458-7E26-41EB-AEB9-F91F5CB076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025" y="2557463"/>
            <a:ext cx="7089949" cy="3317875"/>
          </a:xfrm>
        </p:spPr>
      </p:pic>
    </p:spTree>
    <p:extLst>
      <p:ext uri="{BB962C8B-B14F-4D97-AF65-F5344CB8AC3E}">
        <p14:creationId xmlns:p14="http://schemas.microsoft.com/office/powerpoint/2010/main" val="247455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1797" y="2557463"/>
            <a:ext cx="2488406" cy="3317875"/>
          </a:xfrm>
        </p:spPr>
      </p:pic>
    </p:spTree>
    <p:extLst>
      <p:ext uri="{BB962C8B-B14F-4D97-AF65-F5344CB8AC3E}">
        <p14:creationId xmlns:p14="http://schemas.microsoft.com/office/powerpoint/2010/main" val="136536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Project Background </a:t>
            </a:r>
            <a:endParaRPr lang="en-US" b="1" dirty="0"/>
          </a:p>
        </p:txBody>
      </p:sp>
      <p:sp>
        <p:nvSpPr>
          <p:cNvPr id="3" name="Content Placeholder 2"/>
          <p:cNvSpPr>
            <a:spLocks noGrp="1"/>
          </p:cNvSpPr>
          <p:nvPr>
            <p:ph idx="1"/>
          </p:nvPr>
        </p:nvSpPr>
        <p:spPr>
          <a:xfrm>
            <a:off x="1103312" y="2091555"/>
            <a:ext cx="8946541" cy="4195481"/>
          </a:xfrm>
        </p:spPr>
        <p:txBody>
          <a:bodyPr/>
          <a:lstStyle/>
          <a:p>
            <a:endParaRPr lang="en-GB" dirty="0"/>
          </a:p>
          <a:p>
            <a:endParaRPr lang="en-GB" dirty="0"/>
          </a:p>
          <a:p>
            <a:r>
              <a:rPr lang="en-GB" dirty="0"/>
              <a:t>This is part of the government digitization agenda across all sectors of the economy. The project is aimed at ensuring that all properties in the country are identifiable</a:t>
            </a:r>
            <a:endParaRPr lang="en-US" dirty="0"/>
          </a:p>
          <a:p>
            <a:endParaRPr lang="en-GB" dirty="0"/>
          </a:p>
          <a:p>
            <a:r>
              <a:rPr lang="en-GB" dirty="0"/>
              <a:t>The project is a collaboration between public (LOCAL GOVERNMENT, LUSPA</a:t>
            </a:r>
            <a:r>
              <a:rPr lang="en-US" dirty="0"/>
              <a:t>, MSDI,NABCO) and the private sector</a:t>
            </a:r>
          </a:p>
          <a:p>
            <a:endParaRPr lang="en-US" dirty="0"/>
          </a:p>
        </p:txBody>
      </p:sp>
    </p:spTree>
    <p:extLst>
      <p:ext uri="{BB962C8B-B14F-4D97-AF65-F5344CB8AC3E}">
        <p14:creationId xmlns:p14="http://schemas.microsoft.com/office/powerpoint/2010/main" val="41269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1025" y="2557463"/>
            <a:ext cx="7089949" cy="3317875"/>
          </a:xfrm>
        </p:spPr>
      </p:pic>
    </p:spTree>
    <p:extLst>
      <p:ext uri="{BB962C8B-B14F-4D97-AF65-F5344CB8AC3E}">
        <p14:creationId xmlns:p14="http://schemas.microsoft.com/office/powerpoint/2010/main" val="236355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86389" y="1056641"/>
            <a:ext cx="4185634" cy="5029200"/>
          </a:xfrm>
        </p:spPr>
      </p:pic>
    </p:spTree>
    <p:extLst>
      <p:ext uri="{BB962C8B-B14F-4D97-AF65-F5344CB8AC3E}">
        <p14:creationId xmlns:p14="http://schemas.microsoft.com/office/powerpoint/2010/main" val="3552387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pPr marL="0" indent="0" algn="ctr">
              <a:buNone/>
            </a:pPr>
            <a:endParaRPr lang="en-GB" b="1" dirty="0"/>
          </a:p>
          <a:p>
            <a:pPr marL="0" indent="0" algn="ctr">
              <a:buNone/>
            </a:pPr>
            <a:r>
              <a:rPr lang="en-GB" sz="6000" b="1" dirty="0"/>
              <a:t>Thank you</a:t>
            </a:r>
            <a:endParaRPr lang="en-US" sz="6000" b="1" dirty="0"/>
          </a:p>
        </p:txBody>
      </p:sp>
    </p:spTree>
    <p:extLst>
      <p:ext uri="{BB962C8B-B14F-4D97-AF65-F5344CB8AC3E}">
        <p14:creationId xmlns:p14="http://schemas.microsoft.com/office/powerpoint/2010/main" val="51032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Project Objective</a:t>
            </a:r>
            <a:endParaRPr lang="en-US" b="1" dirty="0"/>
          </a:p>
        </p:txBody>
      </p:sp>
      <p:sp>
        <p:nvSpPr>
          <p:cNvPr id="3" name="Content Placeholder 2"/>
          <p:cNvSpPr>
            <a:spLocks noGrp="1"/>
          </p:cNvSpPr>
          <p:nvPr>
            <p:ph idx="1"/>
          </p:nvPr>
        </p:nvSpPr>
        <p:spPr>
          <a:xfrm>
            <a:off x="1295401" y="2376627"/>
            <a:ext cx="9601196" cy="4037051"/>
          </a:xfrm>
        </p:spPr>
        <p:txBody>
          <a:bodyPr>
            <a:noAutofit/>
          </a:bodyPr>
          <a:lstStyle/>
          <a:p>
            <a:pPr lvl="0"/>
            <a:endParaRPr lang="en-US" dirty="0"/>
          </a:p>
          <a:p>
            <a:pPr lvl="0"/>
            <a:r>
              <a:rPr lang="en-US" dirty="0"/>
              <a:t>Ensure that every property in Ghana has a unique address</a:t>
            </a:r>
          </a:p>
          <a:p>
            <a:pPr lvl="0"/>
            <a:r>
              <a:rPr lang="en-GB" dirty="0"/>
              <a:t>Build a comprehensive national database of property addresses</a:t>
            </a:r>
          </a:p>
          <a:p>
            <a:pPr lvl="0"/>
            <a:r>
              <a:rPr lang="en-GB" dirty="0"/>
              <a:t>Help in efficient administration of property tax system</a:t>
            </a:r>
            <a:endParaRPr lang="en-US" dirty="0"/>
          </a:p>
          <a:p>
            <a:pPr lvl="0"/>
            <a:r>
              <a:rPr lang="en-US" dirty="0"/>
              <a:t>Aid in effective planning of developmental projects </a:t>
            </a:r>
          </a:p>
          <a:p>
            <a:pPr lvl="0"/>
            <a:r>
              <a:rPr lang="en-US" dirty="0"/>
              <a:t>Aid in equitable distribution of resources </a:t>
            </a:r>
          </a:p>
          <a:p>
            <a:endParaRPr lang="en-US" dirty="0"/>
          </a:p>
        </p:txBody>
      </p:sp>
    </p:spTree>
    <p:extLst>
      <p:ext uri="{BB962C8B-B14F-4D97-AF65-F5344CB8AC3E}">
        <p14:creationId xmlns:p14="http://schemas.microsoft.com/office/powerpoint/2010/main" val="21731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481" y="1210614"/>
            <a:ext cx="9553957" cy="925967"/>
          </a:xfrm>
        </p:spPr>
        <p:txBody>
          <a:bodyPr>
            <a:normAutofit fontScale="90000"/>
          </a:bodyPr>
          <a:lstStyle/>
          <a:p>
            <a:pPr algn="ctr"/>
            <a:br>
              <a:rPr lang="en-US" b="1" dirty="0"/>
            </a:br>
            <a:r>
              <a:rPr lang="en-US" b="1" dirty="0"/>
              <a:t>Benefit to Citizens </a:t>
            </a:r>
            <a:br>
              <a:rPr lang="en-US" dirty="0"/>
            </a:br>
            <a:endParaRPr lang="en-US" dirty="0"/>
          </a:p>
        </p:txBody>
      </p:sp>
      <p:sp>
        <p:nvSpPr>
          <p:cNvPr id="3" name="Content Placeholder 2"/>
          <p:cNvSpPr>
            <a:spLocks noGrp="1"/>
          </p:cNvSpPr>
          <p:nvPr>
            <p:ph idx="1"/>
          </p:nvPr>
        </p:nvSpPr>
        <p:spPr>
          <a:xfrm>
            <a:off x="838200" y="1683951"/>
            <a:ext cx="10515600" cy="5077457"/>
          </a:xfrm>
        </p:spPr>
        <p:txBody>
          <a:bodyPr>
            <a:noAutofit/>
          </a:bodyPr>
          <a:lstStyle/>
          <a:p>
            <a:pPr lvl="0"/>
            <a:endParaRPr lang="en-US" dirty="0"/>
          </a:p>
          <a:p>
            <a:pPr lvl="0"/>
            <a:endParaRPr lang="en-US" dirty="0"/>
          </a:p>
          <a:p>
            <a:pPr lvl="0"/>
            <a:r>
              <a:rPr lang="en-US" dirty="0"/>
              <a:t>Make it quicker and easier for emergency services like fire service, ambulances, police to locate addresses, particularly in rural areas</a:t>
            </a:r>
          </a:p>
          <a:p>
            <a:pPr lvl="0"/>
            <a:r>
              <a:rPr lang="en-US" dirty="0"/>
              <a:t>Facilitate the accurate navigation to any property in Ghana no matter the remoteness</a:t>
            </a:r>
          </a:p>
          <a:p>
            <a:pPr lvl="0"/>
            <a:r>
              <a:rPr lang="en-US" dirty="0"/>
              <a:t>Easy access to loans and financial services especially for the informal sector</a:t>
            </a:r>
          </a:p>
          <a:p>
            <a:pPr lvl="0"/>
            <a:r>
              <a:rPr lang="en-US" dirty="0"/>
              <a:t>Enhance business registration and ease of doing business</a:t>
            </a:r>
          </a:p>
          <a:p>
            <a:pPr lvl="0"/>
            <a:r>
              <a:rPr lang="en-US" dirty="0"/>
              <a:t>Enhance land and property registration</a:t>
            </a:r>
          </a:p>
          <a:p>
            <a:pPr lvl="0"/>
            <a:r>
              <a:rPr lang="en-US" dirty="0"/>
              <a:t>Facilitate property ownership and land tenure system in the country</a:t>
            </a:r>
          </a:p>
        </p:txBody>
      </p:sp>
    </p:spTree>
    <p:extLst>
      <p:ext uri="{BB962C8B-B14F-4D97-AF65-F5344CB8AC3E}">
        <p14:creationId xmlns:p14="http://schemas.microsoft.com/office/powerpoint/2010/main" val="296765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Project Lifecycle</a:t>
            </a:r>
            <a:endParaRPr lang="en-US" b="1" dirty="0"/>
          </a:p>
        </p:txBody>
      </p:sp>
      <p:sp>
        <p:nvSpPr>
          <p:cNvPr id="4" name="Notched Right Arrow 3"/>
          <p:cNvSpPr/>
          <p:nvPr/>
        </p:nvSpPr>
        <p:spPr>
          <a:xfrm>
            <a:off x="567937" y="3655668"/>
            <a:ext cx="2385786" cy="1341655"/>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Generate Addresses</a:t>
            </a:r>
            <a:endParaRPr lang="en-US" sz="1600" dirty="0">
              <a:effectLst/>
              <a:ea typeface="Calibri" panose="020F0502020204030204" pitchFamily="34" charset="0"/>
              <a:cs typeface="Times New Roman" panose="02020603050405020304" pitchFamily="18" charset="0"/>
            </a:endParaRPr>
          </a:p>
        </p:txBody>
      </p:sp>
      <p:sp>
        <p:nvSpPr>
          <p:cNvPr id="5" name="Notched Right Arrow 4"/>
          <p:cNvSpPr/>
          <p:nvPr/>
        </p:nvSpPr>
        <p:spPr>
          <a:xfrm>
            <a:off x="2740026" y="3589342"/>
            <a:ext cx="2837814" cy="1577339"/>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Validate Addresses</a:t>
            </a:r>
            <a:endParaRPr lang="en-US" sz="1600" dirty="0">
              <a:effectLst/>
              <a:ea typeface="Calibri" panose="020F0502020204030204" pitchFamily="34" charset="0"/>
              <a:cs typeface="Times New Roman" panose="02020603050405020304" pitchFamily="18" charset="0"/>
            </a:endParaRPr>
          </a:p>
        </p:txBody>
      </p:sp>
      <p:sp>
        <p:nvSpPr>
          <p:cNvPr id="6" name="Notched Right Arrow 5"/>
          <p:cNvSpPr/>
          <p:nvPr/>
        </p:nvSpPr>
        <p:spPr>
          <a:xfrm>
            <a:off x="5430294" y="3550707"/>
            <a:ext cx="2740660" cy="1577340"/>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Print Address Plates</a:t>
            </a:r>
            <a:endParaRPr lang="en-US" sz="1600" dirty="0">
              <a:effectLst/>
              <a:ea typeface="Calibri" panose="020F0502020204030204" pitchFamily="34" charset="0"/>
              <a:cs typeface="Times New Roman" panose="02020603050405020304" pitchFamily="18" charset="0"/>
            </a:endParaRPr>
          </a:p>
        </p:txBody>
      </p:sp>
      <p:sp>
        <p:nvSpPr>
          <p:cNvPr id="7" name="Notched Right Arrow 6"/>
          <p:cNvSpPr/>
          <p:nvPr/>
        </p:nvSpPr>
        <p:spPr>
          <a:xfrm>
            <a:off x="7997650" y="3537827"/>
            <a:ext cx="2969895" cy="1577339"/>
          </a:xfrm>
          <a:prstGeom prst="notched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Install Address Plates</a:t>
            </a:r>
            <a:endParaRPr lang="en-US" sz="1600" dirty="0">
              <a:effectLst/>
              <a:ea typeface="Calibri" panose="020F0502020204030204" pitchFamily="34" charset="0"/>
              <a:cs typeface="Times New Roman" panose="02020603050405020304" pitchFamily="18" charset="0"/>
            </a:endParaRPr>
          </a:p>
        </p:txBody>
      </p:sp>
      <p:sp>
        <p:nvSpPr>
          <p:cNvPr id="8" name="Rectangle 5"/>
          <p:cNvSpPr>
            <a:spLocks noChangeArrowheads="1"/>
          </p:cNvSpPr>
          <p:nvPr/>
        </p:nvSpPr>
        <p:spPr bwMode="auto">
          <a:xfrm>
            <a:off x="0" y="180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3052294" y="2640169"/>
            <a:ext cx="5383369" cy="461665"/>
          </a:xfrm>
          <a:prstGeom prst="rect">
            <a:avLst/>
          </a:prstGeom>
          <a:noFill/>
        </p:spPr>
        <p:txBody>
          <a:bodyPr wrap="square" rtlCol="0">
            <a:spAutoFit/>
          </a:bodyPr>
          <a:lstStyle/>
          <a:p>
            <a:pPr algn="ctr"/>
            <a:r>
              <a:rPr lang="en-US" sz="2400" b="1" dirty="0"/>
              <a:t>CONSULTATION PHASE</a:t>
            </a:r>
          </a:p>
        </p:txBody>
      </p:sp>
    </p:spTree>
    <p:extLst>
      <p:ext uri="{BB962C8B-B14F-4D97-AF65-F5344CB8AC3E}">
        <p14:creationId xmlns:p14="http://schemas.microsoft.com/office/powerpoint/2010/main" val="75678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2099"/>
            <a:ext cx="10515600" cy="1244734"/>
          </a:xfrm>
        </p:spPr>
        <p:txBody>
          <a:bodyPr>
            <a:normAutofit fontScale="90000"/>
          </a:bodyPr>
          <a:lstStyle/>
          <a:p>
            <a:pPr algn="ctr"/>
            <a:br>
              <a:rPr lang="en-US" b="1" dirty="0"/>
            </a:br>
            <a:r>
              <a:rPr lang="en-US" b="1" dirty="0"/>
              <a:t>Generation Phase</a:t>
            </a:r>
            <a:br>
              <a:rPr lang="en-US" dirty="0"/>
            </a:br>
            <a:endParaRPr lang="en-US" b="1" dirty="0"/>
          </a:p>
        </p:txBody>
      </p:sp>
      <p:sp>
        <p:nvSpPr>
          <p:cNvPr id="3" name="Content Placeholder 2"/>
          <p:cNvSpPr>
            <a:spLocks noGrp="1"/>
          </p:cNvSpPr>
          <p:nvPr>
            <p:ph idx="1"/>
          </p:nvPr>
        </p:nvSpPr>
        <p:spPr>
          <a:xfrm>
            <a:off x="1295401" y="2556931"/>
            <a:ext cx="9601196" cy="3715079"/>
          </a:xfrm>
        </p:spPr>
        <p:txBody>
          <a:bodyPr>
            <a:noAutofit/>
          </a:bodyPr>
          <a:lstStyle/>
          <a:p>
            <a:r>
              <a:rPr lang="en-US" dirty="0"/>
              <a:t>Addresses were generated using technology and human interventions. Satellite imagery was employed in the process</a:t>
            </a:r>
            <a:endParaRPr lang="en-GB" dirty="0"/>
          </a:p>
          <a:p>
            <a:r>
              <a:rPr lang="en-GB" dirty="0"/>
              <a:t>LUSPA engaged the address generation partners thoroughly and guided them on picking street names and numbering properties as pertaining to their procedures. Technical resources such as providing district geo data and boundaries were all supplied by LUSPA</a:t>
            </a:r>
          </a:p>
          <a:p>
            <a:r>
              <a:rPr lang="en-GB" dirty="0"/>
              <a:t>A total of 7.5million addresses have been generated</a:t>
            </a:r>
            <a:endParaRPr lang="en-US" dirty="0"/>
          </a:p>
        </p:txBody>
      </p:sp>
    </p:spTree>
    <p:extLst>
      <p:ext uri="{BB962C8B-B14F-4D97-AF65-F5344CB8AC3E}">
        <p14:creationId xmlns:p14="http://schemas.microsoft.com/office/powerpoint/2010/main" val="3175731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72285"/>
            <a:ext cx="9601196" cy="1303867"/>
          </a:xfrm>
        </p:spPr>
        <p:txBody>
          <a:bodyPr>
            <a:normAutofit fontScale="90000"/>
          </a:bodyPr>
          <a:lstStyle/>
          <a:p>
            <a:pPr algn="ctr"/>
            <a:br>
              <a:rPr lang="en-GB" b="1" dirty="0"/>
            </a:br>
            <a:r>
              <a:rPr lang="en-GB" b="1" dirty="0"/>
              <a:t>Street Names</a:t>
            </a:r>
            <a:br>
              <a:rPr lang="en-US" dirty="0"/>
            </a:br>
            <a:endParaRPr lang="en-US" dirty="0"/>
          </a:p>
        </p:txBody>
      </p:sp>
      <p:sp>
        <p:nvSpPr>
          <p:cNvPr id="3" name="Content Placeholder 2"/>
          <p:cNvSpPr>
            <a:spLocks noGrp="1"/>
          </p:cNvSpPr>
          <p:nvPr>
            <p:ph idx="1"/>
          </p:nvPr>
        </p:nvSpPr>
        <p:spPr>
          <a:xfrm>
            <a:off x="838200" y="2495331"/>
            <a:ext cx="10515600" cy="3931229"/>
          </a:xfrm>
        </p:spPr>
        <p:txBody>
          <a:bodyPr>
            <a:normAutofit fontScale="92500" lnSpcReduction="20000"/>
          </a:bodyPr>
          <a:lstStyle/>
          <a:p>
            <a:pPr marL="0" indent="0">
              <a:buNone/>
            </a:pPr>
            <a:r>
              <a:rPr lang="en-GB" dirty="0"/>
              <a:t>Street names were from 4 data sources</a:t>
            </a:r>
            <a:endParaRPr lang="en-US" dirty="0"/>
          </a:p>
          <a:p>
            <a:pPr lvl="0"/>
            <a:r>
              <a:rPr lang="en-GB" dirty="0"/>
              <a:t>LUSPA (From district assembly)</a:t>
            </a:r>
            <a:endParaRPr lang="en-US" dirty="0"/>
          </a:p>
          <a:p>
            <a:pPr lvl="0"/>
            <a:r>
              <a:rPr lang="en-GB" dirty="0"/>
              <a:t>Ghana Post</a:t>
            </a:r>
            <a:endParaRPr lang="en-US" dirty="0"/>
          </a:p>
          <a:p>
            <a:pPr lvl="0"/>
            <a:r>
              <a:rPr lang="en-GB" dirty="0"/>
              <a:t>Google</a:t>
            </a:r>
            <a:endParaRPr lang="en-US" dirty="0"/>
          </a:p>
          <a:p>
            <a:pPr lvl="0"/>
            <a:r>
              <a:rPr lang="en-GB" dirty="0"/>
              <a:t>Generic names (LUSPA criteria)</a:t>
            </a:r>
            <a:endParaRPr lang="en-US" dirty="0"/>
          </a:p>
          <a:p>
            <a:r>
              <a:rPr lang="en-GB" dirty="0"/>
              <a:t>LUSPA data source for street pick was the first choice for street names. Should a particular street not have LUSPA given name, choice was made in the order of arrangement above.</a:t>
            </a:r>
            <a:endParaRPr lang="en-US" dirty="0"/>
          </a:p>
          <a:p>
            <a:r>
              <a:rPr lang="en-GB" dirty="0"/>
              <a:t>For all unnamed streets, they were named according to the LUSPA convention of using generic names such as Trees, Town/Cities names around the world, Colours, Fruits, Fish, Solar System etc. </a:t>
            </a:r>
            <a:endParaRPr lang="en-US" dirty="0"/>
          </a:p>
          <a:p>
            <a:endParaRPr lang="en-US" dirty="0"/>
          </a:p>
        </p:txBody>
      </p:sp>
    </p:spTree>
    <p:extLst>
      <p:ext uri="{BB962C8B-B14F-4D97-AF65-F5344CB8AC3E}">
        <p14:creationId xmlns:p14="http://schemas.microsoft.com/office/powerpoint/2010/main" val="334634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Validation Phase</a:t>
            </a:r>
            <a:br>
              <a:rPr lang="en-US" dirty="0"/>
            </a:br>
            <a:endParaRPr lang="en-US" dirty="0"/>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Addresses generated went through a validation phase. Validation ensured that addresses generated met the criteria given by LUSPA thus, numbering style and street names. </a:t>
            </a:r>
          </a:p>
          <a:p>
            <a:pPr marL="0" indent="0">
              <a:buNone/>
            </a:pPr>
            <a:r>
              <a:rPr lang="en-GB" dirty="0"/>
              <a:t>Addresses (Street names) were also sent back to MMDCE’s for verification</a:t>
            </a:r>
          </a:p>
          <a:p>
            <a:pPr marL="0" indent="0">
              <a:buNone/>
            </a:pPr>
            <a:endParaRPr lang="en-GB" dirty="0"/>
          </a:p>
          <a:p>
            <a:pPr marL="0" indent="0">
              <a:buNone/>
            </a:pPr>
            <a:r>
              <a:rPr lang="en-GB" dirty="0"/>
              <a:t>A total of 7,000,931 addresses have been validated so far</a:t>
            </a:r>
            <a:endParaRPr lang="en-US" dirty="0"/>
          </a:p>
        </p:txBody>
      </p:sp>
    </p:spTree>
    <p:extLst>
      <p:ext uri="{BB962C8B-B14F-4D97-AF65-F5344CB8AC3E}">
        <p14:creationId xmlns:p14="http://schemas.microsoft.com/office/powerpoint/2010/main" val="254705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Printing Phase</a:t>
            </a:r>
            <a:br>
              <a:rPr lang="en-US" dirty="0"/>
            </a:br>
            <a:endParaRPr lang="en-US" dirty="0"/>
          </a:p>
        </p:txBody>
      </p:sp>
      <p:sp>
        <p:nvSpPr>
          <p:cNvPr id="3" name="Content Placeholder 2"/>
          <p:cNvSpPr>
            <a:spLocks noGrp="1"/>
          </p:cNvSpPr>
          <p:nvPr>
            <p:ph idx="1"/>
          </p:nvPr>
        </p:nvSpPr>
        <p:spPr>
          <a:xfrm>
            <a:off x="838200" y="2508205"/>
            <a:ext cx="10515600" cy="5032375"/>
          </a:xfrm>
        </p:spPr>
        <p:txBody>
          <a:bodyPr/>
          <a:lstStyle/>
          <a:p>
            <a:r>
              <a:rPr lang="en-GB" dirty="0"/>
              <a:t>Validated addresses have been printed on plates </a:t>
            </a:r>
          </a:p>
          <a:p>
            <a:endParaRPr lang="en-GB" dirty="0"/>
          </a:p>
          <a:p>
            <a:r>
              <a:rPr lang="en-GB" dirty="0"/>
              <a:t>A total of four (4) million address plates have been printed</a:t>
            </a:r>
          </a:p>
          <a:p>
            <a:pPr marL="0" indent="0">
              <a:buNone/>
            </a:pPr>
            <a:endParaRPr lang="en-GB" dirty="0"/>
          </a:p>
          <a:p>
            <a:r>
              <a:rPr lang="en-GB" dirty="0"/>
              <a:t>Three (3) million addresses are in the process of being printed </a:t>
            </a:r>
          </a:p>
          <a:p>
            <a:endParaRPr lang="en-GB" dirty="0"/>
          </a:p>
          <a:p>
            <a:endParaRPr lang="en-GB" dirty="0"/>
          </a:p>
          <a:p>
            <a:pPr marL="0" indent="0">
              <a:buNone/>
            </a:pPr>
            <a:endParaRPr lang="en-GB" dirty="0"/>
          </a:p>
          <a:p>
            <a:pPr marL="0" indent="0">
              <a:buNone/>
            </a:pPr>
            <a:r>
              <a:rPr lang="en-GB" dirty="0"/>
              <a:t>  </a:t>
            </a:r>
            <a:endParaRPr lang="en-US" dirty="0"/>
          </a:p>
          <a:p>
            <a:endParaRPr lang="en-GB" dirty="0"/>
          </a:p>
          <a:p>
            <a:endParaRPr lang="en-US" dirty="0"/>
          </a:p>
        </p:txBody>
      </p:sp>
    </p:spTree>
    <p:extLst>
      <p:ext uri="{BB962C8B-B14F-4D97-AF65-F5344CB8AC3E}">
        <p14:creationId xmlns:p14="http://schemas.microsoft.com/office/powerpoint/2010/main" val="40824334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288</TotalTime>
  <Words>617</Words>
  <Application>Microsoft Office PowerPoint</Application>
  <PresentationFormat>Widescreen</PresentationFormat>
  <Paragraphs>81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  NATIONAL DIGITAL PROPERTY ADDRESSING SYSTEM </vt:lpstr>
      <vt:lpstr>Project Background </vt:lpstr>
      <vt:lpstr>Project Objective</vt:lpstr>
      <vt:lpstr> Benefit to Citizens  </vt:lpstr>
      <vt:lpstr>Project Lifecycle</vt:lpstr>
      <vt:lpstr> Generation Phase </vt:lpstr>
      <vt:lpstr> Street Names </vt:lpstr>
      <vt:lpstr>Validation Phase </vt:lpstr>
      <vt:lpstr>Printing Phase </vt:lpstr>
      <vt:lpstr>Sample Address Plate</vt:lpstr>
      <vt:lpstr>Installation Phase </vt:lpstr>
      <vt:lpstr>Challenges</vt:lpstr>
      <vt:lpstr>Expectations from MMDAs</vt:lpstr>
      <vt:lpstr>Vice President inspects the installation</vt:lpstr>
      <vt:lpstr>Vice President inspects the installation</vt:lpstr>
      <vt:lpstr>Vice President inspects the installation</vt:lpstr>
      <vt:lpstr>Some Images from the Installation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VICE PRESIDENT</dc:title>
  <dc:creator>Abdul Rashid Baah</dc:creator>
  <cp:lastModifiedBy>Abdul Razak Wumpini Mohammed</cp:lastModifiedBy>
  <cp:revision>109</cp:revision>
  <dcterms:created xsi:type="dcterms:W3CDTF">2021-04-22T18:05:30Z</dcterms:created>
  <dcterms:modified xsi:type="dcterms:W3CDTF">2021-10-27T10:39:15Z</dcterms:modified>
</cp:coreProperties>
</file>